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66" r:id="rId3"/>
    <p:sldId id="273" r:id="rId4"/>
    <p:sldId id="282" r:id="rId5"/>
    <p:sldId id="286" r:id="rId6"/>
    <p:sldId id="304" r:id="rId7"/>
    <p:sldId id="272" r:id="rId8"/>
    <p:sldId id="293" r:id="rId9"/>
    <p:sldId id="289" r:id="rId10"/>
    <p:sldId id="301" r:id="rId11"/>
    <p:sldId id="303" r:id="rId12"/>
    <p:sldId id="302" r:id="rId13"/>
    <p:sldId id="30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810" autoAdjust="0"/>
  </p:normalViewPr>
  <p:slideViewPr>
    <p:cSldViewPr snapToGrid="0" showGuides="1">
      <p:cViewPr varScale="1">
        <p:scale>
          <a:sx n="54" d="100"/>
          <a:sy n="54" d="100"/>
        </p:scale>
        <p:origin x="102" y="5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4/25/2020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4/25/2020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0969" y="537529"/>
            <a:ext cx="4986338" cy="3262311"/>
          </a:xfrm>
        </p:spPr>
        <p:txBody>
          <a:bodyPr/>
          <a:lstStyle/>
          <a:p>
            <a:r>
              <a:rPr lang="en-US" dirty="0"/>
              <a:t>Trading Spaces LTSM for SPY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0969" y="4279392"/>
            <a:ext cx="5155202" cy="2377440"/>
          </a:xfrm>
        </p:spPr>
        <p:txBody>
          <a:bodyPr>
            <a:normAutofit/>
          </a:bodyPr>
          <a:lstStyle/>
          <a:p>
            <a:r>
              <a:rPr lang="en-US" dirty="0"/>
              <a:t>Team 4 Bermuda</a:t>
            </a:r>
          </a:p>
          <a:p>
            <a:r>
              <a:rPr lang="en-US" sz="2000" dirty="0"/>
              <a:t>Roger C. Hahn</a:t>
            </a:r>
          </a:p>
          <a:p>
            <a:r>
              <a:rPr lang="en-US" sz="2000" dirty="0"/>
              <a:t>Pedro Nunes</a:t>
            </a:r>
          </a:p>
          <a:p>
            <a:r>
              <a:rPr lang="en-US" sz="2000" dirty="0" err="1"/>
              <a:t>Ninoslav</a:t>
            </a:r>
            <a:r>
              <a:rPr lang="en-US" sz="2000" dirty="0"/>
              <a:t> </a:t>
            </a:r>
            <a:r>
              <a:rPr lang="en-US" sz="2000" dirty="0" err="1"/>
              <a:t>Vasic</a:t>
            </a:r>
            <a:endParaRPr lang="en-US" sz="2000" dirty="0"/>
          </a:p>
          <a:p>
            <a:r>
              <a:rPr lang="en-US" sz="2000" dirty="0"/>
              <a:t>Troy </a:t>
            </a:r>
            <a:r>
              <a:rPr lang="en-US" sz="2000" dirty="0" err="1"/>
              <a:t>Draizen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03D26D2-306B-4D0F-AAB0-2F408CC827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8003" r="28003"/>
          <a:stretch>
            <a:fillRect/>
          </a:stretch>
        </p:blipFill>
        <p:spPr>
          <a:xfrm>
            <a:off x="539023" y="5233736"/>
            <a:ext cx="2589188" cy="1624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6F193-DBA4-4751-9454-39C3E1BE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3" y="-1"/>
            <a:ext cx="6112394" cy="5233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A5454D-4498-41BA-97F1-8B059990E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367" y="5660105"/>
            <a:ext cx="34480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04" y="5612638"/>
            <a:ext cx="10439400" cy="1175444"/>
          </a:xfrm>
        </p:spPr>
        <p:txBody>
          <a:bodyPr/>
          <a:lstStyle/>
          <a:p>
            <a:r>
              <a:rPr lang="en-US" dirty="0"/>
              <a:t>Single Layer LTSM v. Multi-Layer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1B81FF-8F2F-48AE-B61E-C00E8EB17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493664"/>
            <a:ext cx="5795962" cy="4773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39B18-09B5-4732-AA4C-FD563CB4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3664"/>
            <a:ext cx="5609431" cy="477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64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309" y="808496"/>
            <a:ext cx="5272764" cy="1551573"/>
          </a:xfrm>
        </p:spPr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3309" y="2696015"/>
            <a:ext cx="5272764" cy="2557463"/>
          </a:xfrm>
        </p:spPr>
        <p:txBody>
          <a:bodyPr/>
          <a:lstStyle/>
          <a:p>
            <a:r>
              <a:rPr lang="en-US" dirty="0"/>
              <a:t>Collaborative Workspace</a:t>
            </a:r>
          </a:p>
          <a:p>
            <a:r>
              <a:rPr lang="en-US" dirty="0"/>
              <a:t>S3</a:t>
            </a:r>
          </a:p>
          <a:p>
            <a:r>
              <a:rPr lang="en-US" dirty="0"/>
              <a:t>Endpoints</a:t>
            </a:r>
          </a:p>
          <a:p>
            <a:r>
              <a:rPr lang="en-US" dirty="0"/>
              <a:t>Lambda Functions</a:t>
            </a:r>
          </a:p>
          <a:p>
            <a:r>
              <a:rPr lang="en-US" dirty="0"/>
              <a:t>API Gateway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19E4DF-D5E1-41E3-8D05-382192E31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27" y="1611400"/>
            <a:ext cx="6251459" cy="3774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0B5AF1-3F2D-4FEC-B746-A3D89CA7F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806" y="275096"/>
            <a:ext cx="27146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0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F8E5BC1-257F-4CA0-A14D-8A76F619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84475F-A218-40AD-91D5-2A420736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12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B0CB1D-E6FE-4346-B4DC-C1AC8F0F5C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1474" y="4302782"/>
            <a:ext cx="2686613" cy="666781"/>
          </a:xfrm>
        </p:spPr>
        <p:txBody>
          <a:bodyPr/>
          <a:lstStyle/>
          <a:p>
            <a:r>
              <a:rPr lang="en-US" dirty="0"/>
              <a:t>Data is King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EA45180-5246-464E-BDD0-2AB792997E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16099" y="4302782"/>
            <a:ext cx="2686613" cy="666781"/>
          </a:xfrm>
        </p:spPr>
        <p:txBody>
          <a:bodyPr/>
          <a:lstStyle/>
          <a:p>
            <a:r>
              <a:rPr lang="en-US" dirty="0"/>
              <a:t>On-Going Process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7A4F278-30B9-44DC-81DE-0BB8DC7D9B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60723" y="4302782"/>
            <a:ext cx="2686613" cy="666781"/>
          </a:xfrm>
        </p:spPr>
        <p:txBody>
          <a:bodyPr/>
          <a:lstStyle/>
          <a:p>
            <a:r>
              <a:rPr lang="en-US" dirty="0"/>
              <a:t>Cannot Just Set and Forget </a:t>
            </a:r>
            <a:r>
              <a:rPr lang="en-US" dirty="0" err="1"/>
              <a:t>lt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372C0BC-293C-400A-8073-0246B833F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205350" y="4302782"/>
            <a:ext cx="2686613" cy="666781"/>
          </a:xfrm>
        </p:spPr>
        <p:txBody>
          <a:bodyPr/>
          <a:lstStyle/>
          <a:p>
            <a:r>
              <a:rPr lang="en-US" dirty="0"/>
              <a:t>Collaborative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74084C8-9DDE-4CBB-8BAF-43937C58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27" y="1804416"/>
            <a:ext cx="2426424" cy="212140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4346D5A-AFFA-4995-A491-0670FAB0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858" y="1804416"/>
            <a:ext cx="2435604" cy="212140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C5D1803-D0D9-484A-BA07-2FCD6DEA7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807" y="1752478"/>
            <a:ext cx="2426424" cy="222528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B458642-4B7E-4B1F-9A9B-4426655B8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011" y="1752478"/>
            <a:ext cx="2296247" cy="2126026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2530F2D9-F3C8-4000-B44C-82F9DDFC9CC2}"/>
              </a:ext>
            </a:extLst>
          </p:cNvPr>
          <p:cNvSpPr/>
          <p:nvPr/>
        </p:nvSpPr>
        <p:spPr>
          <a:xfrm>
            <a:off x="4047633" y="777023"/>
            <a:ext cx="6501023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64519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923A9-5EB0-4B3E-80B7-931CC1C6B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650" y="1911063"/>
            <a:ext cx="5642192" cy="30358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FDA82D-BCA2-47D7-A54A-A2DB966AB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76" y="1911064"/>
            <a:ext cx="5646333" cy="303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Trading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predict market (SPY) using ML?</a:t>
            </a:r>
          </a:p>
          <a:p>
            <a:r>
              <a:rPr lang="en-US" dirty="0"/>
              <a:t>What’s the right algorithm? </a:t>
            </a:r>
          </a:p>
          <a:p>
            <a:r>
              <a:rPr lang="en-US" dirty="0"/>
              <a:t>What’s the right data?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A5BBC9E-5ECD-4664-AE90-5EF3871F49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38" b="538"/>
          <a:stretch>
            <a:fillRect/>
          </a:stretch>
        </p:blipFill>
        <p:spPr>
          <a:xfrm>
            <a:off x="1288289" y="939800"/>
            <a:ext cx="5138058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Data Storm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Many</a:t>
            </a:r>
          </a:p>
          <a:p>
            <a:r>
              <a:rPr lang="en-US" sz="3200" dirty="0"/>
              <a:t>Expensive</a:t>
            </a:r>
          </a:p>
          <a:p>
            <a:r>
              <a:rPr lang="en-US" sz="3200" dirty="0"/>
              <a:t>Incomplete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F42263-DE86-44BB-AC19-CD7982D365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Overwhelming</a:t>
            </a:r>
          </a:p>
          <a:p>
            <a:r>
              <a:rPr lang="en-US" sz="3200" dirty="0"/>
              <a:t>Selection Criteria</a:t>
            </a:r>
          </a:p>
          <a:p>
            <a:r>
              <a:rPr lang="en-US" sz="3200" dirty="0"/>
              <a:t>Analysis Paralysis</a:t>
            </a:r>
          </a:p>
          <a:p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E58A853-DEF0-4EC2-B763-CEA368599B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04D2853-5E28-4658-AA23-C9A088C2C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3" y="1233488"/>
            <a:ext cx="4283268" cy="534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38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62E51-D53F-4CA2-8BF0-E130B326D5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1475" y="-758824"/>
            <a:ext cx="11520487" cy="7588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" b="0" dirty="0">
                <a:solidFill>
                  <a:schemeClr val="bg1">
                    <a:lumMod val="95000"/>
                  </a:schemeClr>
                </a:solidFill>
              </a:rPr>
              <a:t>Slide 27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DBC911A-8A38-4390-B18F-C1CCC90A96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857" b="857"/>
          <a:stretch>
            <a:fillRect/>
          </a:stretch>
        </p:blipFill>
        <p:spPr>
          <a:xfrm>
            <a:off x="219457" y="1199134"/>
            <a:ext cx="3425446" cy="2029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D97B1-6F1C-4B5F-9D64-B7C385B2E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99" y="5020050"/>
            <a:ext cx="3402303" cy="1579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40E7E-BF13-44C5-BF8B-31FF854E3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57" y="3429000"/>
            <a:ext cx="3425445" cy="13903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769AC301-F25C-46B0-B832-1557E7E92CF8}"/>
              </a:ext>
            </a:extLst>
          </p:cNvPr>
          <p:cNvSpPr txBox="1">
            <a:spLocks/>
          </p:cNvSpPr>
          <p:nvPr/>
        </p:nvSpPr>
        <p:spPr>
          <a:xfrm>
            <a:off x="225171" y="220155"/>
            <a:ext cx="11520487" cy="7588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Jury Still Out on Sentiment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167F38-462E-4796-84A5-38376E1DC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320" y="1190537"/>
            <a:ext cx="4945824" cy="25987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F971E5-2F93-4FB8-91D7-2FADE1797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320" y="4000877"/>
            <a:ext cx="4945824" cy="2598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B546A6-3403-412F-870E-4B67ED5581BF}"/>
              </a:ext>
            </a:extLst>
          </p:cNvPr>
          <p:cNvSpPr txBox="1"/>
          <p:nvPr/>
        </p:nvSpPr>
        <p:spPr>
          <a:xfrm>
            <a:off x="9689284" y="1466537"/>
            <a:ext cx="199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Single Layer – LTSM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71EC2F-12FD-4E05-9F52-10D509886578}"/>
              </a:ext>
            </a:extLst>
          </p:cNvPr>
          <p:cNvSpPr txBox="1"/>
          <p:nvPr/>
        </p:nvSpPr>
        <p:spPr>
          <a:xfrm>
            <a:off x="9823018" y="4336970"/>
            <a:ext cx="1961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Multi- Layer - LTSM</a:t>
            </a:r>
          </a:p>
        </p:txBody>
      </p:sp>
    </p:spTree>
    <p:extLst>
      <p:ext uri="{BB962C8B-B14F-4D97-AF65-F5344CB8AC3E}">
        <p14:creationId xmlns:p14="http://schemas.microsoft.com/office/powerpoint/2010/main" val="196070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 dirty="0"/>
              <a:t>Trading Signals as Input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B8DC8C-1FD7-4773-B07E-7E4432766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1482" y="5286018"/>
            <a:ext cx="3395852" cy="267377"/>
          </a:xfrm>
        </p:spPr>
        <p:txBody>
          <a:bodyPr>
            <a:noAutofit/>
          </a:bodyPr>
          <a:lstStyle/>
          <a:p>
            <a:r>
              <a:rPr lang="en-US" sz="3600" dirty="0"/>
              <a:t>Signals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C56B901-8F10-481D-95C6-EFCCD2C24AB6}"/>
              </a:ext>
            </a:extLst>
          </p:cNvPr>
          <p:cNvSpPr txBox="1">
            <a:spLocks/>
          </p:cNvSpPr>
          <p:nvPr/>
        </p:nvSpPr>
        <p:spPr>
          <a:xfrm>
            <a:off x="4509622" y="5286017"/>
            <a:ext cx="3395852" cy="267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Generating Signals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22AD64E2-AA35-49FC-AB9D-E01D9045B764}"/>
              </a:ext>
            </a:extLst>
          </p:cNvPr>
          <p:cNvSpPr txBox="1">
            <a:spLocks/>
          </p:cNvSpPr>
          <p:nvPr/>
        </p:nvSpPr>
        <p:spPr>
          <a:xfrm>
            <a:off x="9247333" y="5286017"/>
            <a:ext cx="3395852" cy="267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Buy/Sells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2B11B61-EDFC-4F9A-AC1F-F563CC71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49" y="1578032"/>
            <a:ext cx="3702126" cy="303182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262E29A-49F8-49E2-99B0-64A246068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348" y="1548816"/>
            <a:ext cx="3702126" cy="315620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7CE65A-5515-4CE1-A15F-34493C225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374" y="1554582"/>
            <a:ext cx="3731477" cy="337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6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81CB-D0EF-4851-9DBE-E5AE76114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Profit &amp; 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EAD497-6281-45F0-8E9A-B25A29E7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13EC4E-FF3A-40D2-90BF-211D00F80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71" y="1551443"/>
            <a:ext cx="9256899" cy="438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86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S&amp;P 500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4600A6A-D103-4CF9-801E-F0DF4675A4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29AF96-0189-4494-A9DA-2C7A0F015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6" y="260349"/>
            <a:ext cx="4590668" cy="3657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552F35-4BD8-4C8E-9E91-19CF1110D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144" y="260349"/>
            <a:ext cx="4223170" cy="3657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3DDF8A-45D8-49CB-A7C3-FB9A475EC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314" y="908333"/>
            <a:ext cx="2641566" cy="216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04D2AB-CFD9-4178-85CA-0B9A699BA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8" y="1302740"/>
            <a:ext cx="2514600" cy="118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3C2ADF-33AE-4143-9208-1C25713E1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8" y="2590902"/>
            <a:ext cx="2514600" cy="11916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64C765-821F-4735-A5EC-D8F23349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98" y="3889584"/>
            <a:ext cx="2514600" cy="1149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749F9D-4BC6-4852-9A45-C09273939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98" y="5146445"/>
            <a:ext cx="2514600" cy="11906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E35542-49E5-4DEF-9C8A-DBB4AF66C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948" y="1321790"/>
            <a:ext cx="2543175" cy="1143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C7A4D0-73F5-4B5B-AF57-0F2C87E65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48" y="2615211"/>
            <a:ext cx="2514600" cy="11695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F78BF3-D538-42D7-A2BD-BC1CFFF8D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7948" y="3886858"/>
            <a:ext cx="2514600" cy="11747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169AAE-465E-490B-A26B-8625F331A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073" y="1298135"/>
            <a:ext cx="2543175" cy="112505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4BDD88-8B4D-4035-A98A-B5334850E3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7948" y="5175020"/>
            <a:ext cx="2514600" cy="11890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3CC6AC-84C1-4CE6-9B72-FDBFB84685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8123" y="2615211"/>
            <a:ext cx="2524125" cy="11673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F1A92E9-361A-4104-9A34-EB03BF943B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8123" y="3899559"/>
            <a:ext cx="2524125" cy="11747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B460CA-B969-4D3B-AF5B-5D4C0BB9AB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9073" y="5175020"/>
            <a:ext cx="2543175" cy="11890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7F80E8-9868-413F-8082-D348EB682F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47251" y="1298135"/>
            <a:ext cx="2476499" cy="11430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0D19508-3E8F-4F91-A70E-7611F5FF88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47252" y="2615211"/>
            <a:ext cx="2476500" cy="11916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860C637-9B0B-446F-821A-12889151E7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28773" y="3914990"/>
            <a:ext cx="2437829" cy="11747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B6C2094-C1A0-4245-88BA-A0FF4227D61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8200" y="5179007"/>
            <a:ext cx="2437829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63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0B770E-507E-4361-9D91-5007702BFC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7700" y="4518025"/>
            <a:ext cx="5372100" cy="71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Overfitting/Underfitting</a:t>
            </a:r>
            <a:br>
              <a:rPr kumimoji="0" lang="en-US" sz="24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Goldilocks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0AF8F2-11CB-41D1-894D-3E26BFDBD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644900"/>
            <a:ext cx="5372097" cy="387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4CD1D9-14CB-4F6E-B530-C0D3F84F7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070" y="478280"/>
            <a:ext cx="1329043" cy="59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7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 Template_Classic_Bold_Block_01_MS_v5" id="{AA60D5CE-876A-47D1-9228-3D76491083AD}" vid="{07E49AEA-13A3-4305-88B7-82B9D72D0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0</TotalTime>
  <Words>139</Words>
  <Application>Microsoft Office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Trading Spaces LTSM for SPY </vt:lpstr>
      <vt:lpstr>Algorithmic Trading</vt:lpstr>
      <vt:lpstr>Perfect Data Storm</vt:lpstr>
      <vt:lpstr>Slide 27</vt:lpstr>
      <vt:lpstr>Trading Signals as Input Data</vt:lpstr>
      <vt:lpstr>Profit &amp; Loss</vt:lpstr>
      <vt:lpstr>Visualizing S&amp;P 500</vt:lpstr>
      <vt:lpstr>Economic Data</vt:lpstr>
      <vt:lpstr>Overfitting/Underfitting Goldilocks Model</vt:lpstr>
      <vt:lpstr>Single Layer LTSM v. Multi-Layer</vt:lpstr>
      <vt:lpstr>Putting It All Together</vt:lpstr>
      <vt:lpstr>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2020-04-18T02:14:29Z</dcterms:created>
  <dcterms:modified xsi:type="dcterms:W3CDTF">2020-04-26T01:51:41Z</dcterms:modified>
</cp:coreProperties>
</file>